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95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59" r:id="rId11"/>
    <p:sldId id="266" r:id="rId12"/>
    <p:sldId id="267" r:id="rId13"/>
    <p:sldId id="270" r:id="rId14"/>
    <p:sldId id="269" r:id="rId15"/>
    <p:sldId id="265" r:id="rId16"/>
    <p:sldId id="268" r:id="rId17"/>
    <p:sldId id="271" r:id="rId18"/>
    <p:sldId id="272" r:id="rId19"/>
    <p:sldId id="273" r:id="rId20"/>
    <p:sldId id="274" r:id="rId21"/>
    <p:sldId id="278" r:id="rId22"/>
    <p:sldId id="277" r:id="rId23"/>
    <p:sldId id="279" r:id="rId24"/>
    <p:sldId id="280" r:id="rId25"/>
    <p:sldId id="281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2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0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0174B-57CE-410B-B7B2-66517260F021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438E7-17ED-43B9-AA27-318F1A886B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97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glass </a:t>
            </a:r>
            <a:r>
              <a:rPr lang="en-GB" dirty="0" err="1"/>
              <a:t>inspo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38E7-17ED-43B9-AA27-318F1A886B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Wikipedia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38E7-17ED-43B9-AA27-318F1A886B9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4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38E7-17ED-43B9-AA27-318F1A886B9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50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Wikipedia commons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438E7-17ED-43B9-AA27-318F1A886B9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10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70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88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4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94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3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7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70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41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6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734FE-387B-4731-A618-F847B08184BA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2E8A8-2C58-4104-9C76-F070EF5C3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2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DFB0-69A7-4043-BC38-8D76F8B4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Heisenberg’s Uncertainty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9C478-7544-4789-917D-34C210BFE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 Introduction to an Introduction to Quantum Mechanics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487AF-A18C-471F-931A-DC7FBEE90DD0}"/>
              </a:ext>
            </a:extLst>
          </p:cNvPr>
          <p:cNvSpPr txBox="1"/>
          <p:nvPr/>
        </p:nvSpPr>
        <p:spPr>
          <a:xfrm>
            <a:off x="10502284" y="6488668"/>
            <a:ext cx="201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Sean Mata 2020</a:t>
            </a:r>
          </a:p>
        </p:txBody>
      </p:sp>
    </p:spTree>
    <p:extLst>
      <p:ext uri="{BB962C8B-B14F-4D97-AF65-F5344CB8AC3E}">
        <p14:creationId xmlns:p14="http://schemas.microsoft.com/office/powerpoint/2010/main" val="218123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63C2E-4BFA-48F8-B2A5-900F4E5F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81" y="-3017505"/>
            <a:ext cx="3848637" cy="22101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6E82C3F-F66A-497B-9812-2D2C8437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Easy to Understand?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36E5B54-42DE-4F51-A43A-94A76DF9F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757" y="2331474"/>
            <a:ext cx="4664486" cy="2195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AD5CD-E3EC-4966-8B06-DFB48CA83F18}"/>
              </a:ext>
            </a:extLst>
          </p:cNvPr>
          <p:cNvSpPr txBox="1"/>
          <p:nvPr/>
        </p:nvSpPr>
        <p:spPr>
          <a:xfrm>
            <a:off x="1685925" y="4557252"/>
            <a:ext cx="8820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particle has a lot of different positions and momentums, but if we say the particle is “mostly” in a very small range of positions, then it is “mostly” in a large range of momenta.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34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26E0-4B66-43D2-BF2B-313A6D0D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the Beginning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B3C97-D8AD-4EFC-AD65-52D98F3E0585}"/>
              </a:ext>
            </a:extLst>
          </p:cNvPr>
          <p:cNvSpPr/>
          <p:nvPr/>
        </p:nvSpPr>
        <p:spPr>
          <a:xfrm>
            <a:off x="6000750" y="3324225"/>
            <a:ext cx="190500" cy="209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07C69-F40F-4384-92CD-66AE9E86E1E1}"/>
              </a:ext>
            </a:extLst>
          </p:cNvPr>
          <p:cNvSpPr txBox="1"/>
          <p:nvPr/>
        </p:nvSpPr>
        <p:spPr>
          <a:xfrm>
            <a:off x="2827564" y="4322066"/>
            <a:ext cx="6536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One billion (10^9)     =   11.5740741 days</a:t>
            </a:r>
          </a:p>
          <a:p>
            <a:r>
              <a:rPr lang="en-GB" sz="2800" dirty="0"/>
              <a:t>One trillion (10^12)  =   31.6887646 years</a:t>
            </a:r>
          </a:p>
          <a:p>
            <a:r>
              <a:rPr lang="en-GB" sz="2800" dirty="0"/>
              <a:t>One billion (10^15)   =  31 688.7646 years</a:t>
            </a:r>
          </a:p>
        </p:txBody>
      </p:sp>
    </p:spTree>
    <p:extLst>
      <p:ext uri="{BB962C8B-B14F-4D97-AF65-F5344CB8AC3E}">
        <p14:creationId xmlns:p14="http://schemas.microsoft.com/office/powerpoint/2010/main" val="15402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26E0-4B66-43D2-BF2B-313A6D0D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5150A-C66D-41FA-B4ED-2B1BC0426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2952750"/>
            <a:ext cx="7143750" cy="4762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5FE47B-4697-4131-ABA6-AB05FE35A5AC}"/>
              </a:ext>
            </a:extLst>
          </p:cNvPr>
          <p:cNvSpPr/>
          <p:nvPr/>
        </p:nvSpPr>
        <p:spPr>
          <a:xfrm>
            <a:off x="4105849" y="4691062"/>
            <a:ext cx="190500" cy="209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D6D23-77EB-46E0-8840-3AD9922FF99F}"/>
              </a:ext>
            </a:extLst>
          </p:cNvPr>
          <p:cNvSpPr/>
          <p:nvPr/>
        </p:nvSpPr>
        <p:spPr>
          <a:xfrm>
            <a:off x="5615160" y="4370827"/>
            <a:ext cx="190500" cy="209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542D98-4CB4-463C-8812-42D6DD9ACA70}"/>
              </a:ext>
            </a:extLst>
          </p:cNvPr>
          <p:cNvSpPr/>
          <p:nvPr/>
        </p:nvSpPr>
        <p:spPr>
          <a:xfrm>
            <a:off x="6694812" y="5384379"/>
            <a:ext cx="190500" cy="209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BA9EAC-78F7-4D83-9A39-2392A4E1E95D}"/>
              </a:ext>
            </a:extLst>
          </p:cNvPr>
          <p:cNvSpPr/>
          <p:nvPr/>
        </p:nvSpPr>
        <p:spPr>
          <a:xfrm>
            <a:off x="7873618" y="4495283"/>
            <a:ext cx="190500" cy="209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80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097C-CE15-4732-B5BF-7CF429FF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683D-7321-4ED4-A528-022BF2722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435" y="4861532"/>
            <a:ext cx="2335923" cy="6917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Energy of a particle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D8C9D-44E1-4245-82BA-318F91BD5989}"/>
              </a:ext>
            </a:extLst>
          </p:cNvPr>
          <p:cNvSpPr txBox="1"/>
          <p:nvPr/>
        </p:nvSpPr>
        <p:spPr>
          <a:xfrm>
            <a:off x="3467100" y="1851645"/>
            <a:ext cx="52578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900" dirty="0"/>
              <a:t>E=hf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A31532-1C66-457F-BDDA-EDF58121E67E}"/>
              </a:ext>
            </a:extLst>
          </p:cNvPr>
          <p:cNvSpPr txBox="1">
            <a:spLocks/>
          </p:cNvSpPr>
          <p:nvPr/>
        </p:nvSpPr>
        <p:spPr>
          <a:xfrm>
            <a:off x="6004036" y="4837877"/>
            <a:ext cx="2335923" cy="691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Planck Constant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17B0C3-F38F-4E53-B865-3A486EBB5257}"/>
              </a:ext>
            </a:extLst>
          </p:cNvPr>
          <p:cNvSpPr txBox="1">
            <a:spLocks/>
          </p:cNvSpPr>
          <p:nvPr/>
        </p:nvSpPr>
        <p:spPr>
          <a:xfrm>
            <a:off x="8794529" y="4837877"/>
            <a:ext cx="2335923" cy="691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Frequency of 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8EB23-398A-41AF-8B5F-BA30E98F9CB6}"/>
              </a:ext>
            </a:extLst>
          </p:cNvPr>
          <p:cNvSpPr txBox="1">
            <a:spLocks/>
          </p:cNvSpPr>
          <p:nvPr/>
        </p:nvSpPr>
        <p:spPr>
          <a:xfrm>
            <a:off x="8341273" y="4893547"/>
            <a:ext cx="454570" cy="49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1E224-F42C-46D6-B01A-013F5AD6156D}"/>
              </a:ext>
            </a:extLst>
          </p:cNvPr>
          <p:cNvSpPr txBox="1">
            <a:spLocks/>
          </p:cNvSpPr>
          <p:nvPr/>
        </p:nvSpPr>
        <p:spPr>
          <a:xfrm>
            <a:off x="4996358" y="4913886"/>
            <a:ext cx="454570" cy="49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0553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7432-18A7-4E1A-997B-BA0BC011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1921 Nobel Prize Winner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4FE0604-697F-48A2-827A-B97D3BE23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97" y="1825625"/>
            <a:ext cx="358220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04A30-60FB-4FC3-88D4-91AEEED4B7EB}"/>
              </a:ext>
            </a:extLst>
          </p:cNvPr>
          <p:cNvSpPr txBox="1"/>
          <p:nvPr/>
        </p:nvSpPr>
        <p:spPr>
          <a:xfrm>
            <a:off x="7887102" y="5222856"/>
            <a:ext cx="2942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1921 Nobel Prize “…</a:t>
            </a:r>
            <a:r>
              <a:rPr lang="en-GB" dirty="0"/>
              <a:t>for his discovery of the law of the photoelectric effect.“”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57856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315D-DC7A-428A-BEC6-2F138B68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Wavefunction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381DC0-0DDC-400A-99A3-9F77ADAD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771650"/>
            <a:ext cx="2667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9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842C7463-04F8-4D33-8A1B-EB56B4C6D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10" y="1522877"/>
            <a:ext cx="5708780" cy="496999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B6936A-7239-4B7F-8C12-A9ACF07E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Wavefunction</a:t>
            </a:r>
          </a:p>
        </p:txBody>
      </p:sp>
    </p:spTree>
    <p:extLst>
      <p:ext uri="{BB962C8B-B14F-4D97-AF65-F5344CB8AC3E}">
        <p14:creationId xmlns:p14="http://schemas.microsoft.com/office/powerpoint/2010/main" val="288382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A22626-F4C5-4CA5-9A90-E88A8C9F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40" y="1690688"/>
            <a:ext cx="6686919" cy="490539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291FAE-D2B8-4DF4-8540-1D6A3BBE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/>
              <a:t>Born’s</a:t>
            </a:r>
            <a:r>
              <a:rPr lang="en-GB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303038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90FA-F16A-42B2-9C24-84054C96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Wavefunction Collapse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F6A66-365A-4C2B-B372-19630E5F8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6107" y="2176145"/>
            <a:ext cx="8799785" cy="36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4B62-C97B-40A3-8963-D52F52A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063EF-C390-4995-A957-2853895F632D}"/>
              </a:ext>
            </a:extLst>
          </p:cNvPr>
          <p:cNvPicPr/>
          <p:nvPr/>
        </p:nvPicPr>
        <p:blipFill rotWithShape="1">
          <a:blip r:embed="rId2"/>
          <a:srcRect b="3045"/>
          <a:stretch/>
        </p:blipFill>
        <p:spPr>
          <a:xfrm>
            <a:off x="1346200" y="2607945"/>
            <a:ext cx="6269037" cy="3284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CAF23-2AAB-4E71-9CB0-40274247258E}"/>
              </a:ext>
            </a:extLst>
          </p:cNvPr>
          <p:cNvPicPr/>
          <p:nvPr/>
        </p:nvPicPr>
        <p:blipFill rotWithShape="1">
          <a:blip r:embed="rId3"/>
          <a:srcRect t="13238"/>
          <a:stretch/>
        </p:blipFill>
        <p:spPr>
          <a:xfrm>
            <a:off x="1346200" y="1574800"/>
            <a:ext cx="2227263" cy="7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FE2C-1177-4BAF-9D08-9C2F6356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Man Himself</a:t>
            </a:r>
          </a:p>
        </p:txBody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6047615-156E-45AE-81C5-1B7302AD2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775" y="1770587"/>
            <a:ext cx="3196449" cy="48982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642A4-FE4A-4A55-83D0-D9D2F3A48CF9}"/>
              </a:ext>
            </a:extLst>
          </p:cNvPr>
          <p:cNvSpPr txBox="1"/>
          <p:nvPr/>
        </p:nvSpPr>
        <p:spPr>
          <a:xfrm>
            <a:off x="7803471" y="5037585"/>
            <a:ext cx="2343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Warner Heisenberg-1933</a:t>
            </a:r>
          </a:p>
          <a:p>
            <a:r>
              <a:rPr lang="en-GB" sz="1600" dirty="0"/>
              <a:t>(Won the 1932 Nobel Prize in Physics for ‘the creation of quantum mechanics…’)</a:t>
            </a:r>
          </a:p>
        </p:txBody>
      </p:sp>
    </p:spTree>
    <p:extLst>
      <p:ext uri="{BB962C8B-B14F-4D97-AF65-F5344CB8AC3E}">
        <p14:creationId xmlns:p14="http://schemas.microsoft.com/office/powerpoint/2010/main" val="48687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B286-23C0-4867-8D07-648C2B31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useful?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5E602-D913-4911-9D49-E312C344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977" y="1762170"/>
            <a:ext cx="3488646" cy="4478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7DFF9-44AE-4F86-86D3-37D50C76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77" y="2266314"/>
            <a:ext cx="4335942" cy="34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2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F0A4-B4F9-4146-9B80-AE31C283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6s Electron Orbital Cross Section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43F92F14-3091-4B12-8B62-638B9F4D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22" y="1937544"/>
            <a:ext cx="4069556" cy="4069556"/>
          </a:xfrm>
        </p:spPr>
      </p:pic>
    </p:spTree>
    <p:extLst>
      <p:ext uri="{BB962C8B-B14F-4D97-AF65-F5344CB8AC3E}">
        <p14:creationId xmlns:p14="http://schemas.microsoft.com/office/powerpoint/2010/main" val="92353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212D-CE03-4FA0-9726-FBBA6B19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B28A-3349-4C80-9606-14308B54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503E0-0EB0-4A2E-B0E6-38A480AD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1104575"/>
            <a:ext cx="10345594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063-7F43-4396-9632-F0C184E3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5807F-1F97-4B20-BEE9-A6045D90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01122-06A3-40F2-8D97-58F8E713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695922"/>
            <a:ext cx="675416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4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98FE-CFB7-4694-9169-55CB0188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Lines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BF187481-E33D-4E98-8AFA-071AF05A5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7" y="2173288"/>
            <a:ext cx="7210425" cy="952500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7CF0560-9DBC-4E18-8D11-E4BC4878A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7" y="3608388"/>
            <a:ext cx="7210425" cy="94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F6BD4-C42E-4C29-8099-6D502CC9A370}"/>
              </a:ext>
            </a:extLst>
          </p:cNvPr>
          <p:cNvSpPr txBox="1"/>
          <p:nvPr/>
        </p:nvSpPr>
        <p:spPr>
          <a:xfrm>
            <a:off x="1169988" y="246487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Hydrogen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AE20E-A295-4218-96D5-F2B6E928A7B3}"/>
              </a:ext>
            </a:extLst>
          </p:cNvPr>
          <p:cNvSpPr txBox="1"/>
          <p:nvPr/>
        </p:nvSpPr>
        <p:spPr>
          <a:xfrm>
            <a:off x="1169988" y="389520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Iron</a:t>
            </a:r>
          </a:p>
        </p:txBody>
      </p:sp>
    </p:spTree>
    <p:extLst>
      <p:ext uri="{BB962C8B-B14F-4D97-AF65-F5344CB8AC3E}">
        <p14:creationId xmlns:p14="http://schemas.microsoft.com/office/powerpoint/2010/main" val="1654311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49E6-9360-4F20-BEF0-8AEA8E43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levels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9BC95C7-D34E-40F7-A998-B30D444FD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02" y="1677988"/>
            <a:ext cx="55489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36289-6CB1-43F2-A27F-1D1EF26E7A66}"/>
              </a:ext>
            </a:extLst>
          </p:cNvPr>
          <p:cNvSpPr txBox="1"/>
          <p:nvPr/>
        </p:nvSpPr>
        <p:spPr>
          <a:xfrm>
            <a:off x="9305699" y="4445000"/>
            <a:ext cx="161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f=</a:t>
            </a:r>
            <a:r>
              <a:rPr lang="el-GR" sz="3600" b="1" dirty="0"/>
              <a:t>Δ</a:t>
            </a:r>
            <a:r>
              <a:rPr lang="en-GB" sz="3600" dirty="0"/>
              <a:t>E/h</a:t>
            </a:r>
          </a:p>
        </p:txBody>
      </p:sp>
    </p:spTree>
    <p:extLst>
      <p:ext uri="{BB962C8B-B14F-4D97-AF65-F5344CB8AC3E}">
        <p14:creationId xmlns:p14="http://schemas.microsoft.com/office/powerpoint/2010/main" val="173910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8CEA-B925-450B-941E-41D0E8C7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Electron Orbitals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023C8-58DF-478C-821E-9EBA0431B4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1571625"/>
            <a:ext cx="5731510" cy="136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7C73F-3315-4089-9860-B5C1A5048C6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31908" t="28068" r="31033" b="36774"/>
          <a:stretch/>
        </p:blipFill>
        <p:spPr bwMode="auto">
          <a:xfrm>
            <a:off x="2707325" y="3110230"/>
            <a:ext cx="6777350" cy="3616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erson wearing glasses posing for a photo&#10;&#10;Description automatically generated">
            <a:extLst>
              <a:ext uri="{FF2B5EF4-FFF2-40B4-BE49-F238E27FC236}">
                <a16:creationId xmlns:a16="http://schemas.microsoft.com/office/drawing/2014/main" id="{634B4967-81C0-40DC-AC99-4EC5C429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26" y="814526"/>
            <a:ext cx="1987296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A9199-9B0C-4A12-89E8-BA03A2E14239}"/>
              </a:ext>
            </a:extLst>
          </p:cNvPr>
          <p:cNvSpPr txBox="1"/>
          <p:nvPr/>
        </p:nvSpPr>
        <p:spPr>
          <a:xfrm>
            <a:off x="10111666" y="3557726"/>
            <a:ext cx="1878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Erwin Schrodinger-</a:t>
            </a:r>
          </a:p>
          <a:p>
            <a:r>
              <a:rPr lang="en-GB" sz="1400" dirty="0"/>
              <a:t>1933 Nobel Prize Winner</a:t>
            </a:r>
          </a:p>
        </p:txBody>
      </p:sp>
    </p:spTree>
    <p:extLst>
      <p:ext uri="{BB962C8B-B14F-4D97-AF65-F5344CB8AC3E}">
        <p14:creationId xmlns:p14="http://schemas.microsoft.com/office/powerpoint/2010/main" val="254570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7F8F-69E6-4FB5-8ADF-C4D56ADE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Electron Orbitals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A53E-C0A0-4D90-BCCC-7B2A56C3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766EB-350F-43DF-A814-C890A9152916}"/>
              </a:ext>
            </a:extLst>
          </p:cNvPr>
          <p:cNvPicPr/>
          <p:nvPr/>
        </p:nvPicPr>
        <p:blipFill rotWithShape="1">
          <a:blip r:embed="rId2"/>
          <a:srcRect l="2493" t="20386" r="60614" b="35001"/>
          <a:stretch/>
        </p:blipFill>
        <p:spPr bwMode="auto">
          <a:xfrm>
            <a:off x="3315109" y="2109787"/>
            <a:ext cx="5561781" cy="3783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46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6DE7-3C97-4C30-8439-010EFAC3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Wavefunction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2DCC-3C0A-470C-A26D-90A34E2E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1031875"/>
          </a:xfrm>
        </p:spPr>
        <p:txBody>
          <a:bodyPr/>
          <a:lstStyle/>
          <a:p>
            <a:r>
              <a:rPr lang="en-GB" dirty="0"/>
              <a:t>The wave function has an expectation value or “mean value”.</a:t>
            </a:r>
          </a:p>
          <a:p>
            <a:r>
              <a:rPr lang="en-GB" dirty="0"/>
              <a:t>The wave function has a standard deviation and variance.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ACFAE06A-BD62-4F9B-BA90-3FA0B594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8" y="3098295"/>
            <a:ext cx="4354484" cy="34707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50FF43-24F8-41B6-8C54-8093B86E74AB}"/>
              </a:ext>
            </a:extLst>
          </p:cNvPr>
          <p:cNvCxnSpPr/>
          <p:nvPr/>
        </p:nvCxnSpPr>
        <p:spPr>
          <a:xfrm>
            <a:off x="6731000" y="4138676"/>
            <a:ext cx="0" cy="1955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F561B2-D6F9-48E6-B388-99C8A0C82E0E}"/>
              </a:ext>
            </a:extLst>
          </p:cNvPr>
          <p:cNvCxnSpPr>
            <a:cxnSpLocks/>
          </p:cNvCxnSpPr>
          <p:nvPr/>
        </p:nvCxnSpPr>
        <p:spPr>
          <a:xfrm>
            <a:off x="7294880" y="4242816"/>
            <a:ext cx="0" cy="18516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48EDAF-764D-4829-95F6-1EE766FE7409}"/>
              </a:ext>
            </a:extLst>
          </p:cNvPr>
          <p:cNvCxnSpPr>
            <a:cxnSpLocks/>
          </p:cNvCxnSpPr>
          <p:nvPr/>
        </p:nvCxnSpPr>
        <p:spPr>
          <a:xfrm>
            <a:off x="6115050" y="4319588"/>
            <a:ext cx="0" cy="1774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6DE7-3C97-4C30-8439-010EFAC3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Wavefunction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2DCC-3C0A-470C-A26D-90A34E2E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617"/>
            <a:ext cx="10515600" cy="1031875"/>
          </a:xfrm>
        </p:spPr>
        <p:txBody>
          <a:bodyPr/>
          <a:lstStyle/>
          <a:p>
            <a:r>
              <a:rPr lang="en-GB" dirty="0"/>
              <a:t>The wave function has an expectation value or “mean value”.</a:t>
            </a:r>
          </a:p>
          <a:p>
            <a:r>
              <a:rPr lang="en-GB" dirty="0"/>
              <a:t>The wave function has a standard deviation and variance.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6FAE2-83E1-4A4D-BD56-BAED8A62A510}"/>
              </a:ext>
            </a:extLst>
          </p:cNvPr>
          <p:cNvGrpSpPr/>
          <p:nvPr/>
        </p:nvGrpSpPr>
        <p:grpSpPr>
          <a:xfrm>
            <a:off x="1073958" y="3022095"/>
            <a:ext cx="4354484" cy="3470780"/>
            <a:chOff x="3918758" y="3098295"/>
            <a:chExt cx="4354484" cy="3470780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CFAE06A-BD62-4F9B-BA90-3FA0B594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8" y="3098295"/>
              <a:ext cx="4354484" cy="347078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50FF43-24F8-41B6-8C54-8093B86E74AB}"/>
                </a:ext>
              </a:extLst>
            </p:cNvPr>
            <p:cNvCxnSpPr/>
            <p:nvPr/>
          </p:nvCxnSpPr>
          <p:spPr>
            <a:xfrm>
              <a:off x="6731000" y="4138676"/>
              <a:ext cx="0" cy="1955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5F561B2-D6F9-48E6-B388-99C8A0C82E0E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80" y="4242816"/>
              <a:ext cx="0" cy="18516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48EDAF-764D-4829-95F6-1EE766FE7409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4319588"/>
              <a:ext cx="0" cy="1774888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523CF6A-C24E-4ADC-93BC-9706EA60EDAF}"/>
              </a:ext>
            </a:extLst>
          </p:cNvPr>
          <p:cNvSpPr/>
          <p:nvPr/>
        </p:nvSpPr>
        <p:spPr>
          <a:xfrm>
            <a:off x="8864082" y="158620"/>
            <a:ext cx="3051110" cy="1532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79D672-0399-479A-BEEC-0D55FA111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8370" y="230188"/>
            <a:ext cx="2816822" cy="1325563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C09F76C-9AB3-40CC-925F-07F49B699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39" y="3022095"/>
            <a:ext cx="4354485" cy="33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B7C7-CAB7-4858-867A-1157ABB6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First, 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Quantum mechanics means we can’t accurately depict how our particle will evolve because it has some particle properties and some wave properties which are difficult to understand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has a position and momentum, but if you get quite detailed information about the position by doing some measurement, you can only get vague information about the momentum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We can’t create instruments accurate enough to find the particle’s exact position/momentum, because when you make a measurement of position and it creates a disturbance in the measurement of momentum. </a:t>
            </a:r>
            <a:r>
              <a:rPr lang="en-GB" sz="2300" dirty="0"/>
              <a:t>(For example, when hitting a particle with a photon/light to get its position, you need the light to have a very small wavelength, but it now has high energy/momentum which it gives to the particle, giving high uncertainty to momentum)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is always in a bunch of different positions and momentums, like a fuzzy ball instead of a solid particle, and we can never tell that fuzzy ball’s position and momentum to a certain precision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has a lot of different positions and momentums, but if we say the particle is “mostly” in a very small range of positions, then it is “mostly” in a large range of momenta. </a:t>
            </a:r>
          </a:p>
        </p:txBody>
      </p:sp>
    </p:spTree>
    <p:extLst>
      <p:ext uri="{BB962C8B-B14F-4D97-AF65-F5344CB8AC3E}">
        <p14:creationId xmlns:p14="http://schemas.microsoft.com/office/powerpoint/2010/main" val="41761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7788-C9A1-4EFE-A913-D4D5EB77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92A8F771-4B13-4146-BF56-78050A2E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67" y="3844960"/>
            <a:ext cx="3435985" cy="2647915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6A6096B-2CB5-4762-BF31-DEBBFF6D5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5" y="781085"/>
            <a:ext cx="3700574" cy="2949575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2991F356-55E8-429B-9508-6EA796D4D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29" y="709614"/>
            <a:ext cx="3700575" cy="300041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2E805C2-7015-442A-B6A9-B35E292F2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0" y="4077625"/>
            <a:ext cx="3975663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95E9A4-164D-4816-8F7F-EC6E53C3865E}"/>
              </a:ext>
            </a:extLst>
          </p:cNvPr>
          <p:cNvSpPr txBox="1"/>
          <p:nvPr/>
        </p:nvSpPr>
        <p:spPr>
          <a:xfrm>
            <a:off x="5394123" y="3550575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Narrower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E8DC4-4138-4D99-9A14-A001B00F961D}"/>
              </a:ext>
            </a:extLst>
          </p:cNvPr>
          <p:cNvSpPr txBox="1"/>
          <p:nvPr/>
        </p:nvSpPr>
        <p:spPr>
          <a:xfrm>
            <a:off x="1344582" y="3664357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Wider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0CEEAD-299F-4EFC-89C1-C6EA83468EBC}"/>
              </a:ext>
            </a:extLst>
          </p:cNvPr>
          <p:cNvSpPr/>
          <p:nvPr/>
        </p:nvSpPr>
        <p:spPr>
          <a:xfrm>
            <a:off x="8864082" y="158620"/>
            <a:ext cx="3051110" cy="1532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1CCA4C5-44FC-4420-9260-87CC45B5A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8370" y="230188"/>
            <a:ext cx="281682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5731-DBDA-4EFD-B77A-5C9C14B6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Uncertainty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05BF-07BD-4174-BF2E-FF1A441B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and Time</a:t>
            </a:r>
          </a:p>
          <a:p>
            <a:r>
              <a:rPr lang="en-GB" dirty="0"/>
              <a:t>Angular Position and Momentum</a:t>
            </a:r>
          </a:p>
        </p:txBody>
      </p:sp>
    </p:spTree>
    <p:extLst>
      <p:ext uri="{BB962C8B-B14F-4D97-AF65-F5344CB8AC3E}">
        <p14:creationId xmlns:p14="http://schemas.microsoft.com/office/powerpoint/2010/main" val="263528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FE12-ED08-4EBC-8E81-8864D0F6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26FB-94C1-4330-A5B9-393C26D6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Non-zero commutation of operators (AB-BA)!= 0 or AB!=BA</a:t>
            </a:r>
          </a:p>
          <a:p>
            <a:r>
              <a:rPr lang="en-GB" dirty="0"/>
              <a:t>Fourier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0791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EA8A-752D-4DCB-8F6A-E36CE6A6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</a:t>
            </a:r>
          </a:p>
        </p:txBody>
      </p:sp>
      <p:pic>
        <p:nvPicPr>
          <p:cNvPr id="5" name="Content Placeholder 4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5CF3207F-1317-4516-9B35-A3885E3ED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32" y="1825625"/>
            <a:ext cx="35735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CB1E3-91F6-40F5-B95F-D9A4832FAE6B}"/>
              </a:ext>
            </a:extLst>
          </p:cNvPr>
          <p:cNvSpPr txBox="1"/>
          <p:nvPr/>
        </p:nvSpPr>
        <p:spPr>
          <a:xfrm>
            <a:off x="8077200" y="5329833"/>
            <a:ext cx="21929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Richard Feynman, a pretty good physicist </a:t>
            </a:r>
          </a:p>
          <a:p>
            <a:r>
              <a:rPr lang="en-GB" sz="1400" dirty="0"/>
              <a:t>(Also 1965 Nobel Prize)</a:t>
            </a:r>
          </a:p>
        </p:txBody>
      </p:sp>
    </p:spTree>
    <p:extLst>
      <p:ext uri="{BB962C8B-B14F-4D97-AF65-F5344CB8AC3E}">
        <p14:creationId xmlns:p14="http://schemas.microsoft.com/office/powerpoint/2010/main" val="332088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208B-63F1-4DEE-A596-C7362DFD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Experiment-With Bullets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4210C-4E1F-487E-B727-2A9CEC69D82E}"/>
              </a:ext>
            </a:extLst>
          </p:cNvPr>
          <p:cNvSpPr txBox="1"/>
          <p:nvPr/>
        </p:nvSpPr>
        <p:spPr>
          <a:xfrm>
            <a:off x="9436100" y="5934670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(This thought experiment is taken from Feynman’s Lectures on physics)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10A31-3091-496E-8C5D-FF5EF022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12" y="1770658"/>
            <a:ext cx="6411776" cy="404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1715E-9DAA-47CC-86DD-8A190B6E2F2E}"/>
              </a:ext>
            </a:extLst>
          </p:cNvPr>
          <p:cNvSpPr/>
          <p:nvPr/>
        </p:nvSpPr>
        <p:spPr>
          <a:xfrm>
            <a:off x="6743700" y="2442170"/>
            <a:ext cx="9271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4C62B-54E6-48F2-B818-DC4C24758288}"/>
              </a:ext>
            </a:extLst>
          </p:cNvPr>
          <p:cNvSpPr/>
          <p:nvPr/>
        </p:nvSpPr>
        <p:spPr>
          <a:xfrm>
            <a:off x="7670800" y="2442170"/>
            <a:ext cx="1257300" cy="304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0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208B-63F1-4DEE-A596-C7362DFD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Experiment-With Bullets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4210C-4E1F-487E-B727-2A9CEC69D82E}"/>
              </a:ext>
            </a:extLst>
          </p:cNvPr>
          <p:cNvSpPr txBox="1"/>
          <p:nvPr/>
        </p:nvSpPr>
        <p:spPr>
          <a:xfrm>
            <a:off x="9436100" y="5934670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(This thought experiment is taken from Feynman’s Lectures on physics)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10A31-3091-496E-8C5D-FF5EF022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12" y="1770658"/>
            <a:ext cx="6411776" cy="404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1715E-9DAA-47CC-86DD-8A190B6E2F2E}"/>
              </a:ext>
            </a:extLst>
          </p:cNvPr>
          <p:cNvSpPr/>
          <p:nvPr/>
        </p:nvSpPr>
        <p:spPr>
          <a:xfrm>
            <a:off x="6743700" y="2442170"/>
            <a:ext cx="9271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4C62B-54E6-48F2-B818-DC4C24758288}"/>
              </a:ext>
            </a:extLst>
          </p:cNvPr>
          <p:cNvSpPr/>
          <p:nvPr/>
        </p:nvSpPr>
        <p:spPr>
          <a:xfrm>
            <a:off x="7670800" y="2442170"/>
            <a:ext cx="1257300" cy="304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5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F8A8-9CA5-4446-9316-DFCBDC51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Experiment-With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027E8-029B-4B63-9E8B-0AB72245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30" y="1825625"/>
            <a:ext cx="5753940" cy="3803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0C2BAD-2FCF-4FE1-A80A-F10199A9AFC4}"/>
              </a:ext>
            </a:extLst>
          </p:cNvPr>
          <p:cNvSpPr/>
          <p:nvPr/>
        </p:nvSpPr>
        <p:spPr>
          <a:xfrm>
            <a:off x="6814686" y="2268915"/>
            <a:ext cx="856114" cy="304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708E3-D268-43B4-B69E-9A777E49A6FD}"/>
              </a:ext>
            </a:extLst>
          </p:cNvPr>
          <p:cNvSpPr/>
          <p:nvPr/>
        </p:nvSpPr>
        <p:spPr>
          <a:xfrm>
            <a:off x="7670800" y="2175309"/>
            <a:ext cx="1257300" cy="31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A9A4-AEF0-4232-AF99-5630B14E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Interference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2D53AD-EC26-4A5C-9D18-2D23A2D69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06" y="2186781"/>
            <a:ext cx="4522787" cy="3705963"/>
          </a:xfrm>
        </p:spPr>
      </p:pic>
    </p:spTree>
    <p:extLst>
      <p:ext uri="{BB962C8B-B14F-4D97-AF65-F5344CB8AC3E}">
        <p14:creationId xmlns:p14="http://schemas.microsoft.com/office/powerpoint/2010/main" val="1291124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F8A8-9CA5-4446-9316-DFCBDC51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Experiment-With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027E8-029B-4B63-9E8B-0AB72245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30" y="1825625"/>
            <a:ext cx="5753940" cy="3803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23356-005D-4DD8-986E-AB44A92D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045" y="1914999"/>
            <a:ext cx="2905530" cy="38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47D64-AD4C-4EBF-99F9-532C5E98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045" y="2520363"/>
            <a:ext cx="2924583" cy="371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C0A70-AC65-4609-99F1-FA56B53E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544" y="4544904"/>
            <a:ext cx="1981477" cy="3429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25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A075-B6E6-4CBC-BECC-E7F9474F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Double Slit Experiment-With Electrons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62A4B-335E-4BFF-A2F7-AD75702184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0622" y="1869236"/>
            <a:ext cx="6410755" cy="3843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6900A1-D4AA-41FB-8AB7-88849016DF5F}"/>
              </a:ext>
            </a:extLst>
          </p:cNvPr>
          <p:cNvSpPr/>
          <p:nvPr/>
        </p:nvSpPr>
        <p:spPr>
          <a:xfrm>
            <a:off x="6882063" y="2175309"/>
            <a:ext cx="788736" cy="31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82296-7B6F-4FFE-A264-D9EC44F064E6}"/>
              </a:ext>
            </a:extLst>
          </p:cNvPr>
          <p:cNvSpPr/>
          <p:nvPr/>
        </p:nvSpPr>
        <p:spPr>
          <a:xfrm>
            <a:off x="7857438" y="2175310"/>
            <a:ext cx="1257300" cy="31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7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ABB4C2A-9532-4D6E-8AE2-FCDE104F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757" y="2331474"/>
            <a:ext cx="4664486" cy="21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0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8555-FE06-4430-9259-E7D12CC5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Waves and particles?</a:t>
            </a:r>
          </a:p>
        </p:txBody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6AD30B1-C772-475C-B7EF-70A384ACB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75" y="1825625"/>
            <a:ext cx="34262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92F8B-1FB2-4B3D-B3F3-802EBDB53692}"/>
              </a:ext>
            </a:extLst>
          </p:cNvPr>
          <p:cNvSpPr txBox="1"/>
          <p:nvPr/>
        </p:nvSpPr>
        <p:spPr>
          <a:xfrm>
            <a:off x="7809125" y="5222856"/>
            <a:ext cx="1242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Louis de Broglie</a:t>
            </a:r>
          </a:p>
          <a:p>
            <a:r>
              <a:rPr lang="en-GB" sz="1400" dirty="0"/>
              <a:t>(1929 Nobel Prize Winner)</a:t>
            </a:r>
          </a:p>
        </p:txBody>
      </p:sp>
    </p:spTree>
    <p:extLst>
      <p:ext uri="{BB962C8B-B14F-4D97-AF65-F5344CB8AC3E}">
        <p14:creationId xmlns:p14="http://schemas.microsoft.com/office/powerpoint/2010/main" val="2873520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B9B2-A425-4384-BDD4-6A8679D4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Broglie Wavelength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385F0-FBC5-452C-95A6-6DF92744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368" y="4548586"/>
            <a:ext cx="4124417" cy="846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8800" dirty="0"/>
              <a:t>f=</a:t>
            </a:r>
            <a:r>
              <a:rPr lang="en-GB" sz="8800" u="sng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F79F-1288-421B-A647-4D556443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1462860"/>
            <a:ext cx="5658640" cy="28578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5EA438-F567-4E6C-9292-449333D6DD6D}"/>
              </a:ext>
            </a:extLst>
          </p:cNvPr>
          <p:cNvSpPr txBox="1">
            <a:spLocks/>
          </p:cNvSpPr>
          <p:nvPr/>
        </p:nvSpPr>
        <p:spPr>
          <a:xfrm>
            <a:off x="5232919" y="5622967"/>
            <a:ext cx="1726161" cy="1399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8800" dirty="0"/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8941-E586-4D8F-BB58-A810E7BE6084}"/>
              </a:ext>
            </a:extLst>
          </p:cNvPr>
          <p:cNvSpPr txBox="1"/>
          <p:nvPr/>
        </p:nvSpPr>
        <p:spPr>
          <a:xfrm>
            <a:off x="7554896" y="5161302"/>
            <a:ext cx="242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F=Frequency</a:t>
            </a:r>
          </a:p>
          <a:p>
            <a:r>
              <a:rPr lang="en-GB" dirty="0"/>
              <a:t>E=Energy of particle</a:t>
            </a:r>
          </a:p>
          <a:p>
            <a:r>
              <a:rPr lang="en-GB" dirty="0"/>
              <a:t>h= </a:t>
            </a:r>
            <a:r>
              <a:rPr lang="en-GB" dirty="0" err="1"/>
              <a:t>Plancks</a:t>
            </a:r>
            <a:r>
              <a:rPr lang="en-GB" dirty="0"/>
              <a:t>’ Constant</a:t>
            </a:r>
          </a:p>
        </p:txBody>
      </p:sp>
    </p:spTree>
    <p:extLst>
      <p:ext uri="{BB962C8B-B14F-4D97-AF65-F5344CB8AC3E}">
        <p14:creationId xmlns:p14="http://schemas.microsoft.com/office/powerpoint/2010/main" val="381524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604-E5AB-435E-A085-82A31AD7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Reasoning?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5D86-F4B7-4C39-982A-2B30060C9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E=mc^2</a:t>
            </a:r>
          </a:p>
          <a:p>
            <a:r>
              <a:rPr lang="en-GB" dirty="0"/>
              <a:t>And E=hf</a:t>
            </a:r>
          </a:p>
          <a:p>
            <a:r>
              <a:rPr lang="en-GB" dirty="0"/>
              <a:t>Mc^2=hf</a:t>
            </a:r>
          </a:p>
          <a:p>
            <a:r>
              <a:rPr lang="en-GB" dirty="0"/>
              <a:t>Because real particles don’t travel at the speed of light, we say</a:t>
            </a:r>
          </a:p>
          <a:p>
            <a:r>
              <a:rPr lang="en-GB" dirty="0"/>
              <a:t>Mv^2=hf</a:t>
            </a:r>
          </a:p>
          <a:p>
            <a:r>
              <a:rPr lang="en-GB" dirty="0"/>
              <a:t>And then v=f *l</a:t>
            </a:r>
          </a:p>
          <a:p>
            <a:r>
              <a:rPr lang="en-GB" dirty="0"/>
              <a:t>So mv^2= h * v /l</a:t>
            </a:r>
          </a:p>
          <a:p>
            <a:r>
              <a:rPr lang="en-GB" dirty="0"/>
              <a:t>And then de Broglie wavelength l = h/mv</a:t>
            </a:r>
          </a:p>
          <a:p>
            <a:r>
              <a:rPr lang="en-GB" dirty="0"/>
              <a:t>Where m*v is the momentum of a particle. So particles have a wavelength.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7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0FDA-7064-4668-82B4-6B26BED3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Superposing Waves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C2C73-219F-4F34-849E-4FC1BA25C5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355" y="1825625"/>
            <a:ext cx="356129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2DA9B9-BCB5-4A7D-AE91-53803B0AA25C}"/>
              </a:ext>
            </a:extLst>
          </p:cNvPr>
          <p:cNvSpPr/>
          <p:nvPr/>
        </p:nvSpPr>
        <p:spPr>
          <a:xfrm>
            <a:off x="4292082" y="5086905"/>
            <a:ext cx="3592285" cy="108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1D645-7F9B-4DC3-B0E0-6D1402262211}"/>
              </a:ext>
            </a:extLst>
          </p:cNvPr>
          <p:cNvSpPr txBox="1"/>
          <p:nvPr/>
        </p:nvSpPr>
        <p:spPr>
          <a:xfrm>
            <a:off x="8158578" y="1825625"/>
            <a:ext cx="3666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individuals waves: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Certain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Completely Uncertain Position</a:t>
            </a:r>
          </a:p>
        </p:txBody>
      </p:sp>
    </p:spTree>
    <p:extLst>
      <p:ext uri="{BB962C8B-B14F-4D97-AF65-F5344CB8AC3E}">
        <p14:creationId xmlns:p14="http://schemas.microsoft.com/office/powerpoint/2010/main" val="19853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C9AF-1D9E-4529-865E-9A58B1AB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72A21-EFD7-4574-A3FB-BDBB396E8007}"/>
              </a:ext>
            </a:extLst>
          </p:cNvPr>
          <p:cNvPicPr/>
          <p:nvPr/>
        </p:nvPicPr>
        <p:blipFill rotWithShape="1">
          <a:blip r:embed="rId2"/>
          <a:srcRect t="8527"/>
          <a:stretch/>
        </p:blipFill>
        <p:spPr>
          <a:xfrm>
            <a:off x="3179971" y="2084033"/>
            <a:ext cx="5832058" cy="2689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9F903-6B07-4FEA-8FB9-425087B4899C}"/>
              </a:ext>
            </a:extLst>
          </p:cNvPr>
          <p:cNvSpPr txBox="1"/>
          <p:nvPr/>
        </p:nvSpPr>
        <p:spPr>
          <a:xfrm>
            <a:off x="3179970" y="5065975"/>
            <a:ext cx="456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 localised particle: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Certain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Completely Uncertain Momentum (can’t evaluate wavelength)</a:t>
            </a:r>
          </a:p>
        </p:txBody>
      </p:sp>
    </p:spTree>
    <p:extLst>
      <p:ext uri="{BB962C8B-B14F-4D97-AF65-F5344CB8AC3E}">
        <p14:creationId xmlns:p14="http://schemas.microsoft.com/office/powerpoint/2010/main" val="15875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EEB1-A429-460B-80B9-07D5E6FA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Extremes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B032-24F3-4ACE-996D-B21AC9FB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C1499-3062-4155-B90D-B26641C8A4A7}"/>
              </a:ext>
            </a:extLst>
          </p:cNvPr>
          <p:cNvPicPr/>
          <p:nvPr/>
        </p:nvPicPr>
        <p:blipFill rotWithShape="1">
          <a:blip r:embed="rId2"/>
          <a:srcRect t="8527"/>
          <a:stretch/>
        </p:blipFill>
        <p:spPr>
          <a:xfrm>
            <a:off x="751306" y="2172808"/>
            <a:ext cx="5832058" cy="2689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CD8C2-ABA8-43E3-9E12-E47D7ED26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0" r="11431" b="7783"/>
          <a:stretch/>
        </p:blipFill>
        <p:spPr>
          <a:xfrm>
            <a:off x="7039992" y="2854993"/>
            <a:ext cx="477043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6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DF2B-2AEB-4775-AA57-2AD40E56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Particles-</a:t>
            </a:r>
            <a:r>
              <a:rPr lang="en-GB" dirty="0" err="1"/>
              <a:t>Wavepackets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086F-9725-4020-A4DF-958928B76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200" y="4628564"/>
            <a:ext cx="4506158" cy="786815"/>
          </a:xfrm>
        </p:spPr>
        <p:txBody>
          <a:bodyPr>
            <a:normAutofit/>
          </a:bodyPr>
          <a:lstStyle/>
          <a:p>
            <a:r>
              <a:rPr lang="en-GB" sz="1600" dirty="0"/>
              <a:t>Some uncertainty in position</a:t>
            </a:r>
          </a:p>
          <a:p>
            <a:r>
              <a:rPr lang="en-GB" sz="1600" dirty="0"/>
              <a:t>Some uncertainty in 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5AC54-3F4F-4A7C-A371-46F50DA9C944}"/>
              </a:ext>
            </a:extLst>
          </p:cNvPr>
          <p:cNvPicPr/>
          <p:nvPr/>
        </p:nvPicPr>
        <p:blipFill rotWithShape="1">
          <a:blip r:embed="rId2"/>
          <a:srcRect t="7445"/>
          <a:stretch/>
        </p:blipFill>
        <p:spPr>
          <a:xfrm>
            <a:off x="2546200" y="2487967"/>
            <a:ext cx="7099599" cy="18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BC6D-9223-40BF-8296-0550FB29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Mathematically Describing Wave Superposition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DE551-AF13-4EC5-8509-96AB937B52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3835" y="1985038"/>
            <a:ext cx="8524329" cy="1982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44BB3-C205-4CEB-9D8A-BE3D66688D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199" y="4416041"/>
            <a:ext cx="3256487" cy="644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DA14-179F-4B53-9FEC-BAE6341B3B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5218868"/>
            <a:ext cx="3286895" cy="57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A561E-D47F-4ABB-A644-E04AA6924DA5}"/>
              </a:ext>
            </a:extLst>
          </p:cNvPr>
          <p:cNvSpPr txBox="1"/>
          <p:nvPr/>
        </p:nvSpPr>
        <p:spPr>
          <a:xfrm>
            <a:off x="4125094" y="4416041"/>
            <a:ext cx="123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-Reminder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27C53-C82D-4539-98AE-6B4E3D855CDC}"/>
              </a:ext>
            </a:extLst>
          </p:cNvPr>
          <p:cNvSpPr txBox="1"/>
          <p:nvPr/>
        </p:nvSpPr>
        <p:spPr>
          <a:xfrm>
            <a:off x="4190260" y="5218868"/>
            <a:ext cx="156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-Real part of Wavefunction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BCFAD-EFCE-49F1-B609-B5C90F838606}"/>
              </a:ext>
            </a:extLst>
          </p:cNvPr>
          <p:cNvSpPr txBox="1"/>
          <p:nvPr/>
        </p:nvSpPr>
        <p:spPr>
          <a:xfrm>
            <a:off x="7377344" y="4261790"/>
            <a:ext cx="305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 = 2</a:t>
            </a:r>
            <a:r>
              <a:rPr lang="el-GR" dirty="0"/>
              <a:t>π/λ</a:t>
            </a:r>
            <a:r>
              <a:rPr lang="en-GB" dirty="0"/>
              <a:t>. </a:t>
            </a:r>
          </a:p>
          <a:p>
            <a:r>
              <a:rPr lang="en-GB" dirty="0"/>
              <a:t>Where </a:t>
            </a:r>
            <a:r>
              <a:rPr lang="el-GR" dirty="0"/>
              <a:t>λ</a:t>
            </a:r>
            <a:r>
              <a:rPr lang="en-GB" dirty="0"/>
              <a:t> is </a:t>
            </a:r>
            <a:r>
              <a:rPr lang="en-GB" dirty="0" err="1"/>
              <a:t>DeBroglie</a:t>
            </a:r>
            <a:r>
              <a:rPr lang="en-GB" dirty="0"/>
              <a:t> Wavelength</a:t>
            </a:r>
            <a:r>
              <a:rPr lang="el-GR" dirty="0"/>
              <a:t> λ = </a:t>
            </a:r>
            <a:r>
              <a:rPr lang="en-GB" dirty="0"/>
              <a:t>h/p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18465-0D30-4A4D-B8C2-81056C7AB90C}"/>
              </a:ext>
            </a:extLst>
          </p:cNvPr>
          <p:cNvSpPr txBox="1"/>
          <p:nvPr/>
        </p:nvSpPr>
        <p:spPr>
          <a:xfrm>
            <a:off x="7377344" y="5218868"/>
            <a:ext cx="305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ω = 2π</a:t>
            </a:r>
            <a:r>
              <a:rPr lang="en-GB" dirty="0"/>
              <a:t>f.</a:t>
            </a:r>
          </a:p>
          <a:p>
            <a:r>
              <a:rPr lang="en-GB" dirty="0"/>
              <a:t>Where </a:t>
            </a:r>
            <a:r>
              <a:rPr lang="el-GR" dirty="0"/>
              <a:t>λ</a:t>
            </a:r>
            <a:r>
              <a:rPr lang="en-GB" dirty="0"/>
              <a:t> is </a:t>
            </a:r>
            <a:r>
              <a:rPr lang="en-GB" dirty="0" err="1"/>
              <a:t>DeBroglie</a:t>
            </a:r>
            <a:r>
              <a:rPr lang="en-GB" dirty="0"/>
              <a:t> Frequency</a:t>
            </a:r>
            <a:r>
              <a:rPr lang="el-GR" dirty="0"/>
              <a:t> </a:t>
            </a:r>
            <a:r>
              <a:rPr lang="en-GB" dirty="0"/>
              <a:t>f = E/h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0B152-63BA-4DCA-9B3A-AF9C29AD3DAA}"/>
              </a:ext>
            </a:extLst>
          </p:cNvPr>
          <p:cNvSpPr txBox="1"/>
          <p:nvPr/>
        </p:nvSpPr>
        <p:spPr>
          <a:xfrm>
            <a:off x="7377344" y="6308209"/>
            <a:ext cx="30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-PHI is just phase -insignificant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28805-135E-4035-89E3-70894A0B3414}"/>
              </a:ext>
            </a:extLst>
          </p:cNvPr>
          <p:cNvSpPr txBox="1"/>
          <p:nvPr/>
        </p:nvSpPr>
        <p:spPr>
          <a:xfrm>
            <a:off x="10164931" y="4231375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 ∈ℝ</a:t>
            </a:r>
          </a:p>
        </p:txBody>
      </p:sp>
    </p:spTree>
    <p:extLst>
      <p:ext uri="{BB962C8B-B14F-4D97-AF65-F5344CB8AC3E}">
        <p14:creationId xmlns:p14="http://schemas.microsoft.com/office/powerpoint/2010/main" val="33711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B084-836C-4CE8-BA5D-ADA364C4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 Number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6063C-E564-4674-A485-F4659A0EB531}"/>
              </a:ext>
            </a:extLst>
          </p:cNvPr>
          <p:cNvPicPr/>
          <p:nvPr/>
        </p:nvPicPr>
        <p:blipFill rotWithShape="1">
          <a:blip r:embed="rId2"/>
          <a:srcRect t="3133"/>
          <a:stretch/>
        </p:blipFill>
        <p:spPr>
          <a:xfrm>
            <a:off x="913030" y="1690688"/>
            <a:ext cx="5591810" cy="133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FD2FA-A089-4861-A415-58A357581D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40954" y="1638300"/>
            <a:ext cx="4486275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74170-0513-4B62-8F3E-2DB53900E100}"/>
              </a:ext>
            </a:extLst>
          </p:cNvPr>
          <p:cNvSpPr txBox="1"/>
          <p:nvPr/>
        </p:nvSpPr>
        <p:spPr>
          <a:xfrm>
            <a:off x="7941477" y="5219700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Area=1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25800-68C7-48E2-9157-3217D54014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41477" y="5563402"/>
            <a:ext cx="2064122" cy="109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9F5-9E90-47F3-BF5C-CDDC6D47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Superposition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635D9-685F-4893-AAAC-F8744D96B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493" y="1493824"/>
            <a:ext cx="2867025" cy="66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4C942-2FD8-4A6E-8445-912CFF653D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862396"/>
            <a:ext cx="2499812" cy="199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308D4-D5F0-4B66-8D67-E4CF6075111F}"/>
              </a:ext>
            </a:extLst>
          </p:cNvPr>
          <p:cNvPicPr/>
          <p:nvPr/>
        </p:nvPicPr>
        <p:blipFill rotWithShape="1">
          <a:blip r:embed="rId4"/>
          <a:srcRect l="27221" t="34468" r="28885"/>
          <a:stretch/>
        </p:blipFill>
        <p:spPr>
          <a:xfrm>
            <a:off x="321493" y="2323747"/>
            <a:ext cx="2454442" cy="90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9E55-251E-4A32-B1CF-5F07A71705E1}"/>
              </a:ext>
            </a:extLst>
          </p:cNvPr>
          <p:cNvPicPr/>
          <p:nvPr/>
        </p:nvPicPr>
        <p:blipFill rotWithShape="1">
          <a:blip r:embed="rId5"/>
          <a:srcRect t="22086"/>
          <a:stretch/>
        </p:blipFill>
        <p:spPr>
          <a:xfrm>
            <a:off x="4685899" y="1903064"/>
            <a:ext cx="6963512" cy="1665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5C86A-EF43-4116-8E41-07BC2B50015B}"/>
              </a:ext>
            </a:extLst>
          </p:cNvPr>
          <p:cNvSpPr txBox="1"/>
          <p:nvPr/>
        </p:nvSpPr>
        <p:spPr>
          <a:xfrm>
            <a:off x="4685899" y="1506022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Superposition at t=0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8A09F-8CE3-4BA0-B555-15E9FC6887E3}"/>
              </a:ext>
            </a:extLst>
          </p:cNvPr>
          <p:cNvPicPr/>
          <p:nvPr/>
        </p:nvPicPr>
        <p:blipFill rotWithShape="1">
          <a:blip r:embed="rId6"/>
          <a:srcRect l="33979" t="35837" r="34622"/>
          <a:stretch/>
        </p:blipFill>
        <p:spPr>
          <a:xfrm>
            <a:off x="5473566" y="4762583"/>
            <a:ext cx="3901944" cy="913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3008A1-218D-489C-8331-ABA25CDDFC38}"/>
              </a:ext>
            </a:extLst>
          </p:cNvPr>
          <p:cNvSpPr txBox="1"/>
          <p:nvPr/>
        </p:nvSpPr>
        <p:spPr>
          <a:xfrm>
            <a:off x="5473566" y="4209117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Taking the real part…</a:t>
            </a:r>
          </a:p>
        </p:txBody>
      </p:sp>
    </p:spTree>
    <p:extLst>
      <p:ext uri="{BB962C8B-B14F-4D97-AF65-F5344CB8AC3E}">
        <p14:creationId xmlns:p14="http://schemas.microsoft.com/office/powerpoint/2010/main" val="390606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907499-39A8-46C8-90D3-02D9ABC78EF2}"/>
              </a:ext>
            </a:extLst>
          </p:cNvPr>
          <p:cNvSpPr/>
          <p:nvPr/>
        </p:nvSpPr>
        <p:spPr>
          <a:xfrm>
            <a:off x="8864082" y="158620"/>
            <a:ext cx="3051110" cy="1532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EB7C7-CAB7-4858-867A-1157ABB6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Quantum mechanics means we can’t accurately depict how our particle will evolve because it has some particle properties and some wave properties which are difficult to understand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has a position and momentum, but if you get quite detailed information about the position by doing some measurement, you can only get vague information about the momentum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We can’t create instruments accurate enough to find the particle’s exact position/momentum, because when you make a measurement of position and it creates a disturbance in the measurement of momentum. </a:t>
            </a:r>
            <a:r>
              <a:rPr lang="en-GB" sz="2000" dirty="0"/>
              <a:t>(For example, when hitting a particle with a photon/light to get its position, you need the light to have a very small wavelength, but it now has high energy/momentum which it gives to the particle, giving high uncertainty to momentum)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is always in a bunch of different positions and momentums, like a fuzzy ball instead of a solid particle, and we can never tell that fuzzy ball’s position and momentum to a certain precision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particle has a lot of different positions and momentums, but if we say the particle is “mostly” in a very small range of positions, then it is “mostly” in a large range of momenta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68CDC0-97E5-467B-BABE-0C1C9D739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370" y="230188"/>
            <a:ext cx="281682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F997-26F3-426E-84F0-17F74033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wavepacket</a:t>
            </a:r>
            <a:r>
              <a:rPr lang="en-GB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8C099-039D-48CF-8927-F822464B38F2}"/>
              </a:ext>
            </a:extLst>
          </p:cNvPr>
          <p:cNvPicPr/>
          <p:nvPr/>
        </p:nvPicPr>
        <p:blipFill rotWithShape="1">
          <a:blip r:embed="rId2"/>
          <a:srcRect l="33979" t="35837" r="34622"/>
          <a:stretch/>
        </p:blipFill>
        <p:spPr>
          <a:xfrm>
            <a:off x="3166847" y="1469082"/>
            <a:ext cx="3473919" cy="813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5A3F-9A07-4CDC-9A1E-B1CF13EFC3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66847" y="2282373"/>
            <a:ext cx="5858305" cy="3437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CEA53-CB73-4928-81A7-134CE4CCEC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862396"/>
            <a:ext cx="2499812" cy="19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E719-345E-446F-8494-7D412A68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Gaussian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812DE-1BEC-4D0A-8E7B-E85E357D1B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86765"/>
            <a:ext cx="4752523" cy="1591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064BA-97C8-4D95-97A5-EAA8A10CE6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392905"/>
            <a:ext cx="4648835" cy="263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37E9B-F9F6-4335-879C-E3FF8274929C}"/>
              </a:ext>
            </a:extLst>
          </p:cNvPr>
          <p:cNvPicPr/>
          <p:nvPr/>
        </p:nvPicPr>
        <p:blipFill rotWithShape="1">
          <a:blip r:embed="rId4"/>
          <a:srcRect t="10044" b="12236"/>
          <a:stretch/>
        </p:blipFill>
        <p:spPr>
          <a:xfrm>
            <a:off x="6557037" y="1586766"/>
            <a:ext cx="3888232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66E52-378D-4D85-9B48-D42018798C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7036" y="2912329"/>
            <a:ext cx="4570589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120D8-D99A-442A-9EB5-0EB0202A57E7}"/>
              </a:ext>
            </a:extLst>
          </p:cNvPr>
          <p:cNvSpPr txBox="1"/>
          <p:nvPr/>
        </p:nvSpPr>
        <p:spPr>
          <a:xfrm>
            <a:off x="6557036" y="2542997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evaluates to: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E677C-8385-44BA-A805-7790417DFE9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26734" y="3918684"/>
            <a:ext cx="489648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5E67-A9FB-493D-99F2-4853DCD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BD0D4-BAEB-49D3-B85A-F72D8DD9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55" y="1834402"/>
            <a:ext cx="5445922" cy="3699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26A34-AECA-4294-9F57-269A27B65E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17426" y="2364964"/>
            <a:ext cx="4648835" cy="263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3069F-EF37-45A3-BED0-7C77C3E885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13109" y="5031720"/>
            <a:ext cx="1555055" cy="6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86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AF6E-1A30-4657-A148-34340F67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Uncertainty?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EDBA-1F32-4C26-9A3C-823DB5B9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err="1"/>
              <a:t>Ungenauigkeitsrelationen</a:t>
            </a:r>
            <a:endParaRPr lang="en-GB" i="1" dirty="0"/>
          </a:p>
          <a:p>
            <a:pPr marL="0" indent="0">
              <a:buNone/>
            </a:pPr>
            <a:r>
              <a:rPr lang="en-GB" i="1" dirty="0" err="1"/>
              <a:t>Unbestimmtheitsrelationen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107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64EA-0A4F-41A3-A39A-BDD2178D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4DDB8-34A6-491F-9F0F-A8D84A44F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8645" y="5448484"/>
            <a:ext cx="5487035" cy="1181100"/>
          </a:xfrm>
          <a:prstGeom prst="rect">
            <a:avLst/>
          </a:prstGeom>
        </p:spPr>
      </p:pic>
      <p:pic>
        <p:nvPicPr>
          <p:cNvPr id="6" name="Picture 5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AF57AF6D-DD9C-410A-87DE-8E112B0E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75" y="1553291"/>
            <a:ext cx="3711649" cy="3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8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11" y="201220"/>
            <a:ext cx="10515600" cy="1326366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Quantum mechanics means we can’t accurately depict how our particle will evolve because it has some particle properties and some wave properties which are difficult to understand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0E2A03-114A-408C-9E2F-2EBC3A5E2D30}"/>
              </a:ext>
            </a:extLst>
          </p:cNvPr>
          <p:cNvSpPr txBox="1">
            <a:spLocks/>
          </p:cNvSpPr>
          <p:nvPr/>
        </p:nvSpPr>
        <p:spPr>
          <a:xfrm>
            <a:off x="1064111" y="201220"/>
            <a:ext cx="10515600" cy="132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/>
              <a:t>Quantum mechanics means </a:t>
            </a:r>
            <a:r>
              <a:rPr lang="en-GB" dirty="0">
                <a:solidFill>
                  <a:srgbClr val="FF0000"/>
                </a:solidFill>
              </a:rPr>
              <a:t>we can’t accurately depict how our particle will evolve</a:t>
            </a:r>
            <a:r>
              <a:rPr lang="en-GB" dirty="0"/>
              <a:t> because it has some particle properties and some wave properties which are difficult to understand</a:t>
            </a:r>
          </a:p>
        </p:txBody>
      </p:sp>
      <p:pic>
        <p:nvPicPr>
          <p:cNvPr id="2050" name="Picture 2" descr="What's Ahead for the Semiconductor Industry? | IndustryWeek">
            <a:extLst>
              <a:ext uri="{FF2B5EF4-FFF2-40B4-BE49-F238E27FC236}">
                <a16:creationId xmlns:a16="http://schemas.microsoft.com/office/drawing/2014/main" id="{069DFA5D-A923-4D78-8DCC-82812BCC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45" y="2017566"/>
            <a:ext cx="7325710" cy="412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5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11" y="201220"/>
            <a:ext cx="10515600" cy="132636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dirty="0"/>
              <a:t>The particle has a position and momentum, but if you get quite detailed information about the position by doing some measurement, you can only get vague information about the momentum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0E2A03-114A-408C-9E2F-2EBC3A5E2D30}"/>
              </a:ext>
            </a:extLst>
          </p:cNvPr>
          <p:cNvSpPr txBox="1">
            <a:spLocks/>
          </p:cNvSpPr>
          <p:nvPr/>
        </p:nvSpPr>
        <p:spPr>
          <a:xfrm>
            <a:off x="1064111" y="201220"/>
            <a:ext cx="10515600" cy="1326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GB" dirty="0"/>
              <a:t>The particle has a position and momentum, but if you get quite detailed information about the position by doing some measurement, you can </a:t>
            </a:r>
            <a:r>
              <a:rPr lang="en-GB" dirty="0">
                <a:solidFill>
                  <a:srgbClr val="FF0000"/>
                </a:solidFill>
              </a:rPr>
              <a:t>only get vague information about the momentum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1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11" y="201220"/>
            <a:ext cx="10251589" cy="2199080"/>
          </a:xfrm>
        </p:spPr>
        <p:txBody>
          <a:bodyPr>
            <a:normAutofit fontScale="92500" lnSpcReduction="20000"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n-GB" dirty="0"/>
              <a:t>We can’t create instruments accurate enough to find the particle’s exact position/momentum, because when you make a measurement of position and it creates a disturbance in the measurement of momentum. (For example, when hitting a particle with a photon/light to get its position, you need the light to have a very small wavelength, but it now has high energy/momentum which it gives to the particle, giving high uncertainty to momentum)</a:t>
            </a:r>
          </a:p>
        </p:txBody>
      </p:sp>
      <p:sp>
        <p:nvSpPr>
          <p:cNvPr id="6" name="Content Placeholder 2" hidden="1">
            <a:extLst>
              <a:ext uri="{FF2B5EF4-FFF2-40B4-BE49-F238E27FC236}">
                <a16:creationId xmlns:a16="http://schemas.microsoft.com/office/drawing/2014/main" id="{990E2A03-114A-408C-9E2F-2EBC3A5E2D30}"/>
              </a:ext>
            </a:extLst>
          </p:cNvPr>
          <p:cNvSpPr txBox="1">
            <a:spLocks/>
          </p:cNvSpPr>
          <p:nvPr/>
        </p:nvSpPr>
        <p:spPr>
          <a:xfrm>
            <a:off x="1064111" y="201220"/>
            <a:ext cx="10251589" cy="2199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>
              <a:buFont typeface="+mj-lt"/>
              <a:buAutoNum type="arabicPeriod" startAt="3"/>
            </a:pPr>
            <a:r>
              <a:rPr lang="en-GB" dirty="0"/>
              <a:t>We can’t create </a:t>
            </a:r>
            <a:r>
              <a:rPr lang="en-GB" dirty="0">
                <a:solidFill>
                  <a:srgbClr val="FF0000"/>
                </a:solidFill>
              </a:rPr>
              <a:t>instruments</a:t>
            </a:r>
            <a:r>
              <a:rPr lang="en-GB" dirty="0"/>
              <a:t> accurate enough to find the particle’s exact position/momentum, because when you make a measurement of position and it creates a disturbance in the measurement of momentum. (For example, when hitting a particle with a photon/light to get its position, you need the light to have a very small wavelength, but it now has high energy/momentum which it gives to the particle, giving high uncertainty to momentum)</a:t>
            </a:r>
          </a:p>
        </p:txBody>
      </p:sp>
    </p:spTree>
    <p:extLst>
      <p:ext uri="{BB962C8B-B14F-4D97-AF65-F5344CB8AC3E}">
        <p14:creationId xmlns:p14="http://schemas.microsoft.com/office/powerpoint/2010/main" val="40045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F39C2-3ED1-4E87-BFC1-46124B2D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11" y="201220"/>
            <a:ext cx="10515600" cy="1326366"/>
          </a:xfr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 startAt="4"/>
            </a:pPr>
            <a:r>
              <a:rPr lang="en-GB" dirty="0"/>
              <a:t>The particle is always in a bunch of different positions and momentums, like a fuzzy ball instead of a solid particle, and we can never tell that fuzzy ball’s position and momentum to a certain precision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0E2A03-114A-408C-9E2F-2EBC3A5E2D30}"/>
              </a:ext>
            </a:extLst>
          </p:cNvPr>
          <p:cNvSpPr txBox="1">
            <a:spLocks/>
          </p:cNvSpPr>
          <p:nvPr/>
        </p:nvSpPr>
        <p:spPr>
          <a:xfrm>
            <a:off x="1064111" y="201220"/>
            <a:ext cx="10515600" cy="1326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>
              <a:buFont typeface="+mj-lt"/>
              <a:buAutoNum type="arabicPeriod" startAt="4"/>
            </a:pPr>
            <a:r>
              <a:rPr lang="en-GB" dirty="0"/>
              <a:t>The particle is </a:t>
            </a:r>
            <a:r>
              <a:rPr lang="en-GB" dirty="0">
                <a:solidFill>
                  <a:srgbClr val="FF0000"/>
                </a:solidFill>
              </a:rPr>
              <a:t>always in a bunch of different positions and momentums</a:t>
            </a:r>
            <a:r>
              <a:rPr lang="en-GB" dirty="0"/>
              <a:t>, like a fuzzy ball instead of a solid particle, and we can never tell that fuzzy ball’s position and momentum to a certain precision</a:t>
            </a:r>
          </a:p>
        </p:txBody>
      </p:sp>
    </p:spTree>
    <p:extLst>
      <p:ext uri="{BB962C8B-B14F-4D97-AF65-F5344CB8AC3E}">
        <p14:creationId xmlns:p14="http://schemas.microsoft.com/office/powerpoint/2010/main" val="39825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1400</Words>
  <Application>Microsoft Office PowerPoint</Application>
  <PresentationFormat>Widescreen</PresentationFormat>
  <Paragraphs>143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Heisenberg’s Uncertainty Principle</vt:lpstr>
      <vt:lpstr>The Man Himself</vt:lpstr>
      <vt:lpstr>First, a question</vt:lpstr>
      <vt:lpstr>PowerPoint Presentation</vt:lpstr>
      <vt:lpstr>Again?</vt:lpstr>
      <vt:lpstr>PowerPoint Presentation</vt:lpstr>
      <vt:lpstr>PowerPoint Presentation</vt:lpstr>
      <vt:lpstr>PowerPoint Presentation</vt:lpstr>
      <vt:lpstr>PowerPoint Presentation</vt:lpstr>
      <vt:lpstr>Easy to Understand?</vt:lpstr>
      <vt:lpstr>Back to the Beginning</vt:lpstr>
      <vt:lpstr>Quantum</vt:lpstr>
      <vt:lpstr>PowerPoint Presentation</vt:lpstr>
      <vt:lpstr>1921 Nobel Prize Winner</vt:lpstr>
      <vt:lpstr>The Wavefunction</vt:lpstr>
      <vt:lpstr>The Wavefunction</vt:lpstr>
      <vt:lpstr>Born’s Rule</vt:lpstr>
      <vt:lpstr>Wavefunction Collapse</vt:lpstr>
      <vt:lpstr>Normalisation</vt:lpstr>
      <vt:lpstr>Why is this useful?</vt:lpstr>
      <vt:lpstr>A 6s Electron Orbital Cross Section</vt:lpstr>
      <vt:lpstr>PowerPoint Presentation</vt:lpstr>
      <vt:lpstr>Emission Lines</vt:lpstr>
      <vt:lpstr>Emission Lines</vt:lpstr>
      <vt:lpstr>Energy levels</vt:lpstr>
      <vt:lpstr>Calculating Electron Orbitals</vt:lpstr>
      <vt:lpstr>Calculating Electron Orbitals</vt:lpstr>
      <vt:lpstr>Wavefunction Properties</vt:lpstr>
      <vt:lpstr>Wavefunction Properties</vt:lpstr>
      <vt:lpstr>PowerPoint Presentation</vt:lpstr>
      <vt:lpstr>Other Uncertainty Relations</vt:lpstr>
      <vt:lpstr>WHY?</vt:lpstr>
      <vt:lpstr>The Double Slit Experiment</vt:lpstr>
      <vt:lpstr>The Double Slit Experiment-With Bullets</vt:lpstr>
      <vt:lpstr>The Double Slit Experiment-With Bullets</vt:lpstr>
      <vt:lpstr>The Double Slit Experiment-With Waves</vt:lpstr>
      <vt:lpstr>Interference</vt:lpstr>
      <vt:lpstr>The Double Slit Experiment-With Waves</vt:lpstr>
      <vt:lpstr>The Double Slit Experiment-With Electrons</vt:lpstr>
      <vt:lpstr>Waves and particles?</vt:lpstr>
      <vt:lpstr>De Broglie Wavelength</vt:lpstr>
      <vt:lpstr>The Reasoning?</vt:lpstr>
      <vt:lpstr>Superposing Waves</vt:lpstr>
      <vt:lpstr>A Particle</vt:lpstr>
      <vt:lpstr>Two Extremes</vt:lpstr>
      <vt:lpstr>Particles-Wavepackets</vt:lpstr>
      <vt:lpstr>Mathematically Describing Wave Superposition</vt:lpstr>
      <vt:lpstr>Wave Number Spectrum</vt:lpstr>
      <vt:lpstr>Evaluating the Superposition</vt:lpstr>
      <vt:lpstr>A wavepacket!</vt:lpstr>
      <vt:lpstr>A Gaussian Spectrum</vt:lpstr>
      <vt:lpstr>Uncertainty</vt:lpstr>
      <vt:lpstr>Why Uncertainty?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Heisenberg’s Uncertainty Principle</dc:title>
  <dc:creator>Sean Mata</dc:creator>
  <cp:lastModifiedBy>Sean Mata</cp:lastModifiedBy>
  <cp:revision>271</cp:revision>
  <dcterms:created xsi:type="dcterms:W3CDTF">2020-11-11T19:43:26Z</dcterms:created>
  <dcterms:modified xsi:type="dcterms:W3CDTF">2020-11-13T01:15:46Z</dcterms:modified>
</cp:coreProperties>
</file>